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3"/>
  </p:handoutMasterIdLst>
  <p:sldIdLst>
    <p:sldId id="286" r:id="rId2"/>
    <p:sldId id="273" r:id="rId3"/>
    <p:sldId id="284" r:id="rId4"/>
    <p:sldId id="285" r:id="rId5"/>
    <p:sldId id="275" r:id="rId6"/>
    <p:sldId id="280" r:id="rId7"/>
    <p:sldId id="268" r:id="rId8"/>
    <p:sldId id="270" r:id="rId9"/>
    <p:sldId id="279" r:id="rId10"/>
    <p:sldId id="287" r:id="rId11"/>
    <p:sldId id="288" r:id="rId12"/>
  </p:sldIdLst>
  <p:sldSz cx="9144000" cy="6858000" type="screen4x3"/>
  <p:notesSz cx="6761163" cy="9942513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-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179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E7831E-F644-46EB-B968-9A5C49D5C5FD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BB5E48-BEB6-4687-86FD-6535FED91B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7574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87D1D-959E-408B-99FC-FBC914B71A1F}" type="datetimeFigureOut">
              <a:rPr lang="hr-HR" smtClean="0"/>
              <a:t>14.11.2019.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AEA19-DF53-441A-B292-A12461BE17B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50942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87D1D-959E-408B-99FC-FBC914B71A1F}" type="datetimeFigureOut">
              <a:rPr lang="hr-HR" smtClean="0"/>
              <a:t>14.11.2019.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AEA19-DF53-441A-B292-A12461BE17B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82062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87D1D-959E-408B-99FC-FBC914B71A1F}" type="datetimeFigureOut">
              <a:rPr lang="hr-HR" smtClean="0"/>
              <a:t>14.11.2019.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AEA19-DF53-441A-B292-A12461BE17B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76106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87D1D-959E-408B-99FC-FBC914B71A1F}" type="datetimeFigureOut">
              <a:rPr lang="hr-HR" smtClean="0"/>
              <a:t>14.11.2019.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AEA19-DF53-441A-B292-A12461BE17B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83013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87D1D-959E-408B-99FC-FBC914B71A1F}" type="datetimeFigureOut">
              <a:rPr lang="hr-HR" smtClean="0"/>
              <a:t>14.11.2019.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AEA19-DF53-441A-B292-A12461BE17B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62771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87D1D-959E-408B-99FC-FBC914B71A1F}" type="datetimeFigureOut">
              <a:rPr lang="hr-HR" smtClean="0"/>
              <a:t>14.11.2019.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AEA19-DF53-441A-B292-A12461BE17B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62330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87D1D-959E-408B-99FC-FBC914B71A1F}" type="datetimeFigureOut">
              <a:rPr lang="hr-HR" smtClean="0"/>
              <a:t>14.11.2019.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AEA19-DF53-441A-B292-A12461BE17B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16686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87D1D-959E-408B-99FC-FBC914B71A1F}" type="datetimeFigureOut">
              <a:rPr lang="hr-HR" smtClean="0"/>
              <a:t>14.11.2019.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AEA19-DF53-441A-B292-A12461BE17B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18744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87D1D-959E-408B-99FC-FBC914B71A1F}" type="datetimeFigureOut">
              <a:rPr lang="hr-HR" smtClean="0"/>
              <a:t>14.11.2019.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AEA19-DF53-441A-B292-A12461BE17B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88984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87D1D-959E-408B-99FC-FBC914B71A1F}" type="datetimeFigureOut">
              <a:rPr lang="hr-HR" smtClean="0"/>
              <a:t>14.11.2019.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AEA19-DF53-441A-B292-A12461BE17B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96274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87D1D-959E-408B-99FC-FBC914B71A1F}" type="datetimeFigureOut">
              <a:rPr lang="hr-HR" smtClean="0"/>
              <a:t>14.11.2019.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AEA19-DF53-441A-B292-A12461BE17B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74227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A87D1D-959E-408B-99FC-FBC914B71A1F}" type="datetimeFigureOut">
              <a:rPr lang="hr-HR" smtClean="0"/>
              <a:t>14.11.2019.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DAEA19-DF53-441A-B292-A12461BE17B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18160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e 2">
            <a:extLst>
              <a:ext uri="{FF2B5EF4-FFF2-40B4-BE49-F238E27FC236}">
                <a16:creationId xmlns:a16="http://schemas.microsoft.com/office/drawing/2014/main" xmlns="" id="{61A4AF89-1A9C-49B1-A990-C870D2C39F5C}"/>
              </a:ext>
            </a:extLst>
          </p:cNvPr>
          <p:cNvGrpSpPr/>
          <p:nvPr/>
        </p:nvGrpSpPr>
        <p:grpSpPr>
          <a:xfrm>
            <a:off x="0" y="-24581"/>
            <a:ext cx="9144000" cy="6882581"/>
            <a:chOff x="0" y="-24581"/>
            <a:chExt cx="12192000" cy="6882581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-24581"/>
              <a:ext cx="12192000" cy="6882581"/>
            </a:xfrm>
            <a:prstGeom prst="rect">
              <a:avLst/>
            </a:prstGeom>
          </p:spPr>
        </p:pic>
        <p:sp>
          <p:nvSpPr>
            <p:cNvPr id="2" name="ZoneTexte 1">
              <a:extLst>
                <a:ext uri="{FF2B5EF4-FFF2-40B4-BE49-F238E27FC236}">
                  <a16:creationId xmlns:a16="http://schemas.microsoft.com/office/drawing/2014/main" xmlns="" id="{EDF9BDAC-D786-40A1-A759-91C9D4D4191F}"/>
                </a:ext>
              </a:extLst>
            </p:cNvPr>
            <p:cNvSpPr txBox="1"/>
            <p:nvPr/>
          </p:nvSpPr>
          <p:spPr>
            <a:xfrm>
              <a:off x="0" y="1831819"/>
              <a:ext cx="12191999" cy="646331"/>
            </a:xfrm>
            <a:prstGeom prst="rect">
              <a:avLst/>
            </a:prstGeom>
            <a:solidFill>
              <a:srgbClr val="FFCC0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FWC Services for the Implementation of External Aid 2018 (FWC SIEA 2018) Lot 4: Human Development and Safety Net</a:t>
              </a:r>
              <a:endParaRPr lang="fr-BE" sz="16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6" name="Image 12" descr="logo_proman_typo_1920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42944" y="263107"/>
            <a:ext cx="1279350" cy="4416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6501384" y="807200"/>
            <a:ext cx="2404872" cy="82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en-GB" altLang="en-US" sz="1600" b="1" dirty="0">
                <a:latin typeface="Cambria" panose="02040503050406030204" pitchFamily="18" charset="0"/>
              </a:rPr>
              <a:t>A project implemented by</a:t>
            </a:r>
          </a:p>
          <a:p>
            <a:pPr algn="r" eaLnBrk="1" hangingPunct="1"/>
            <a:r>
              <a:rPr lang="en-GB" altLang="en-US" sz="1600" b="1" dirty="0">
                <a:latin typeface="Cambria" panose="02040503050406030204" pitchFamily="18" charset="0"/>
              </a:rPr>
              <a:t>PROMAN Consortium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237314" y="703736"/>
            <a:ext cx="1811369" cy="5520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600" b="1" dirty="0">
                <a:latin typeface="Cambria" panose="02040503050406030204" pitchFamily="18" charset="0"/>
              </a:rPr>
              <a:t>This project is funded</a:t>
            </a:r>
          </a:p>
          <a:p>
            <a:pPr eaLnBrk="1" hangingPunct="1"/>
            <a:r>
              <a:rPr lang="en-GB" altLang="en-US" sz="1600" b="1" dirty="0">
                <a:latin typeface="Cambria" panose="02040503050406030204" pitchFamily="18" charset="0"/>
              </a:rPr>
              <a:t>by the European Union</a:t>
            </a:r>
          </a:p>
        </p:txBody>
      </p:sp>
      <p:pic>
        <p:nvPicPr>
          <p:cNvPr id="9" name="Image 14" descr="http://europa.eu/about-eu/basic-information/symbols/images/flag_yellow_low.jpg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6318" y="107801"/>
            <a:ext cx="718805" cy="561403"/>
          </a:xfrm>
          <a:prstGeom prst="rect">
            <a:avLst/>
          </a:prstGeom>
          <a:noFill/>
          <a:ln w="9525" cmpd="sng">
            <a:solidFill>
              <a:srgbClr val="000080"/>
            </a:solidFill>
            <a:miter lim="800000"/>
            <a:headEnd/>
            <a:tailEnd/>
          </a:ln>
          <a:effectLst/>
        </p:spPr>
      </p:pic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2985515" y="222831"/>
            <a:ext cx="3172967" cy="1113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en-US" sz="1600" b="1" dirty="0"/>
              <a:t>SC 2019/407578v1</a:t>
            </a:r>
          </a:p>
          <a:p>
            <a:pPr algn="ctr" eaLnBrk="1" hangingPunct="1"/>
            <a:r>
              <a:rPr lang="de-DE" altLang="en-US" sz="1600" b="1" dirty="0"/>
              <a:t>Support </a:t>
            </a:r>
            <a:r>
              <a:rPr lang="de-DE" altLang="en-US" sz="1600" b="1" dirty="0" err="1"/>
              <a:t>to</a:t>
            </a:r>
            <a:r>
              <a:rPr lang="de-DE" altLang="en-US" sz="1600" b="1" dirty="0"/>
              <a:t> </a:t>
            </a:r>
            <a:r>
              <a:rPr lang="de-DE" altLang="en-US" sz="1600" b="1" dirty="0" err="1"/>
              <a:t>implementation</a:t>
            </a:r>
            <a:r>
              <a:rPr lang="de-DE" altLang="en-US" sz="1600" b="1" dirty="0"/>
              <a:t> </a:t>
            </a:r>
            <a:r>
              <a:rPr lang="de-DE" altLang="en-US" sz="1600" b="1" dirty="0" err="1"/>
              <a:t>of</a:t>
            </a:r>
            <a:r>
              <a:rPr lang="de-DE" altLang="en-US" sz="1600" b="1" dirty="0"/>
              <a:t> </a:t>
            </a:r>
            <a:r>
              <a:rPr lang="de-DE" altLang="en-US" sz="1600" b="1" dirty="0" err="1"/>
              <a:t>the</a:t>
            </a:r>
            <a:r>
              <a:rPr lang="de-DE" altLang="en-US" sz="1600" b="1" dirty="0"/>
              <a:t> EU </a:t>
            </a:r>
            <a:r>
              <a:rPr lang="de-DE" altLang="en-US" sz="1600" b="1" dirty="0" err="1"/>
              <a:t>legislation</a:t>
            </a:r>
            <a:r>
              <a:rPr lang="de-DE" altLang="en-US" sz="1600" b="1" dirty="0"/>
              <a:t> </a:t>
            </a:r>
            <a:r>
              <a:rPr lang="de-DE" altLang="en-US" sz="1600" b="1" dirty="0" err="1"/>
              <a:t>compatible</a:t>
            </a:r>
            <a:r>
              <a:rPr lang="de-DE" altLang="en-US" sz="1600" b="1" dirty="0"/>
              <a:t> </a:t>
            </a:r>
            <a:r>
              <a:rPr lang="de-DE" altLang="en-US" sz="1600" b="1" dirty="0" err="1"/>
              <a:t>with</a:t>
            </a:r>
            <a:r>
              <a:rPr lang="de-DE" altLang="en-US" sz="1600" b="1" dirty="0"/>
              <a:t> EU </a:t>
            </a:r>
            <a:r>
              <a:rPr lang="de-DE" altLang="en-US" sz="1600" b="1" dirty="0" err="1"/>
              <a:t>directives</a:t>
            </a:r>
            <a:r>
              <a:rPr lang="de-DE" altLang="en-US" sz="1600" b="1" dirty="0"/>
              <a:t> on </a:t>
            </a:r>
            <a:r>
              <a:rPr lang="de-DE" altLang="en-US" sz="1600" b="1" dirty="0" err="1"/>
              <a:t>organ</a:t>
            </a:r>
            <a:r>
              <a:rPr lang="de-DE" altLang="en-US" sz="1600" b="1" dirty="0"/>
              <a:t>, </a:t>
            </a:r>
            <a:r>
              <a:rPr lang="de-DE" altLang="en-US" sz="1600" b="1" dirty="0" err="1"/>
              <a:t>tissue</a:t>
            </a:r>
            <a:r>
              <a:rPr lang="de-DE" altLang="en-US" sz="1600" b="1" dirty="0"/>
              <a:t> and </a:t>
            </a:r>
            <a:r>
              <a:rPr lang="de-DE" altLang="en-US" sz="1600" b="1" dirty="0" err="1"/>
              <a:t>cell</a:t>
            </a:r>
            <a:r>
              <a:rPr lang="de-DE" altLang="en-US" sz="1600" b="1" dirty="0"/>
              <a:t> </a:t>
            </a:r>
            <a:r>
              <a:rPr lang="de-DE" altLang="en-US" sz="1600" b="1" dirty="0" err="1"/>
              <a:t>transplantation</a:t>
            </a:r>
            <a:endParaRPr lang="de-DE" altLang="en-US" sz="1600" b="1" dirty="0"/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1142999" y="3421906"/>
            <a:ext cx="6858000" cy="2923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en-US" sz="36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M</a:t>
            </a:r>
            <a:r>
              <a:rPr lang="hr-HR" altLang="en-US" sz="36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edically Assisted Reproduction </a:t>
            </a:r>
            <a:r>
              <a:rPr lang="de-DE" altLang="en-US" sz="36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 </a:t>
            </a:r>
            <a:r>
              <a:rPr lang="hr-HR" altLang="en-US" sz="36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Act</a:t>
            </a:r>
            <a:r>
              <a:rPr lang="de-DE" altLang="en-US" sz="3600" b="1" dirty="0">
                <a:solidFill>
                  <a:schemeClr val="bg1"/>
                </a:solidFill>
                <a:latin typeface="Cambria" panose="02040503050406030204" pitchFamily="18" charset="0"/>
              </a:rPr>
              <a:t/>
            </a:r>
            <a:br>
              <a:rPr lang="de-DE" altLang="en-US" sz="3600" b="1" dirty="0">
                <a:solidFill>
                  <a:schemeClr val="bg1"/>
                </a:solidFill>
                <a:latin typeface="Cambria" panose="02040503050406030204" pitchFamily="18" charset="0"/>
              </a:rPr>
            </a:br>
            <a:r>
              <a:rPr lang="de-DE" altLang="en-US" sz="3600" b="1" dirty="0">
                <a:solidFill>
                  <a:schemeClr val="bg1"/>
                </a:solidFill>
                <a:latin typeface="Cambria" panose="02040503050406030204" pitchFamily="18" charset="0"/>
              </a:rPr>
              <a:t>Pathways </a:t>
            </a:r>
            <a:r>
              <a:rPr lang="de-DE" altLang="en-US" sz="36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discussion</a:t>
            </a:r>
            <a:endParaRPr lang="hr-HR" altLang="en-US" sz="3600" b="1" dirty="0" smtClean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pPr algn="ctr" eaLnBrk="1" hangingPunct="1"/>
            <a:endParaRPr lang="de-DE" altLang="en-US" sz="3600" b="1" dirty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pPr algn="ctr" eaLnBrk="1" hangingPunct="1"/>
            <a:r>
              <a:rPr lang="hr-HR" altLang="en-US" sz="2000" dirty="0" smtClean="0">
                <a:solidFill>
                  <a:schemeClr val="bg1"/>
                </a:solidFill>
                <a:latin typeface="Cambria" panose="02040503050406030204" pitchFamily="18" charset="0"/>
              </a:rPr>
              <a:t>Mission 2, </a:t>
            </a:r>
            <a:r>
              <a:rPr lang="en-US" altLang="en-US" sz="2000" dirty="0">
                <a:solidFill>
                  <a:schemeClr val="bg1"/>
                </a:solidFill>
                <a:latin typeface="Cambria" panose="02040503050406030204" pitchFamily="18" charset="0"/>
              </a:rPr>
              <a:t>8th November 2019, </a:t>
            </a:r>
            <a:r>
              <a:rPr lang="en-US" altLang="en-US" sz="2000" dirty="0" err="1">
                <a:solidFill>
                  <a:schemeClr val="bg1"/>
                </a:solidFill>
                <a:latin typeface="Cambria" panose="02040503050406030204" pitchFamily="18" charset="0"/>
              </a:rPr>
              <a:t>MoH</a:t>
            </a:r>
            <a:r>
              <a:rPr lang="en-US" altLang="en-US" sz="2000" dirty="0">
                <a:solidFill>
                  <a:schemeClr val="bg1"/>
                </a:solidFill>
                <a:latin typeface="Cambria" panose="02040503050406030204" pitchFamily="18" charset="0"/>
              </a:rPr>
              <a:t>, Tbilisi</a:t>
            </a:r>
          </a:p>
          <a:p>
            <a:pPr algn="ctr" eaLnBrk="1" hangingPunct="1"/>
            <a:r>
              <a:rPr lang="en-US" altLang="en-US" sz="2000" dirty="0">
                <a:solidFill>
                  <a:schemeClr val="bg1"/>
                </a:solidFill>
                <a:latin typeface="Cambria" panose="02040503050406030204" pitchFamily="18" charset="0"/>
              </a:rPr>
              <a:t>Meeting with the Bioethics Committee</a:t>
            </a:r>
          </a:p>
        </p:txBody>
      </p:sp>
    </p:spTree>
    <p:extLst>
      <p:ext uri="{BB962C8B-B14F-4D97-AF65-F5344CB8AC3E}">
        <p14:creationId xmlns:p14="http://schemas.microsoft.com/office/powerpoint/2010/main" val="17649024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dirty="0" smtClean="0"/>
              <a:t>Task of the Committee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705275"/>
          </a:xfrm>
        </p:spPr>
        <p:txBody>
          <a:bodyPr/>
          <a:lstStyle/>
          <a:p>
            <a:r>
              <a:rPr lang="en-US" dirty="0"/>
              <a:t>To write position statement on the questions addressed prior to the finalization of the draft Act </a:t>
            </a:r>
            <a:r>
              <a:rPr lang="hr-HR" dirty="0"/>
              <a:t>on Medically Assisted Reproduction </a:t>
            </a:r>
          </a:p>
        </p:txBody>
      </p:sp>
    </p:spTree>
    <p:extLst>
      <p:ext uri="{BB962C8B-B14F-4D97-AF65-F5344CB8AC3E}">
        <p14:creationId xmlns:p14="http://schemas.microsoft.com/office/powerpoint/2010/main" val="1155422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852936"/>
            <a:ext cx="8229600" cy="1143000"/>
          </a:xfrm>
        </p:spPr>
        <p:txBody>
          <a:bodyPr/>
          <a:lstStyle/>
          <a:p>
            <a:r>
              <a:rPr lang="hr-HR" b="1" dirty="0" smtClean="0"/>
              <a:t>Thank you for the participation</a:t>
            </a:r>
            <a:endParaRPr lang="hr-HR" b="1" dirty="0"/>
          </a:p>
        </p:txBody>
      </p:sp>
    </p:spTree>
    <p:extLst>
      <p:ext uri="{BB962C8B-B14F-4D97-AF65-F5344CB8AC3E}">
        <p14:creationId xmlns:p14="http://schemas.microsoft.com/office/powerpoint/2010/main" val="1481280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354162"/>
          </a:xfrm>
        </p:spPr>
        <p:txBody>
          <a:bodyPr>
            <a:normAutofit fontScale="90000"/>
          </a:bodyPr>
          <a:lstStyle/>
          <a:p>
            <a:pPr algn="just"/>
            <a:r>
              <a:rPr lang="hr-HR" dirty="0" smtClean="0"/>
              <a:t>Medically assisted reproduction (MAR) </a:t>
            </a:r>
            <a:r>
              <a:rPr lang="en-US" sz="3100" dirty="0" smtClean="0"/>
              <a:t>The International Glossary on Infertility and Fertility Care, 2017 definition</a:t>
            </a:r>
            <a:endParaRPr lang="hr-HR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916832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sz="2800" dirty="0" smtClean="0"/>
          </a:p>
          <a:p>
            <a:pPr marL="0" indent="0" algn="just">
              <a:buNone/>
            </a:pPr>
            <a:r>
              <a:rPr lang="en-US" sz="2800" dirty="0" smtClean="0"/>
              <a:t>Reproduction brought about through various interventions, procedures, surgeries and technologies to treat different forms of fertility impairment and infertility. These include </a:t>
            </a:r>
            <a:r>
              <a:rPr lang="en-US" sz="2800" b="1" dirty="0" smtClean="0"/>
              <a:t>ovulation induction</a:t>
            </a:r>
            <a:r>
              <a:rPr lang="en-US" sz="2800" dirty="0" smtClean="0"/>
              <a:t>, </a:t>
            </a:r>
            <a:r>
              <a:rPr lang="en-US" sz="2800" b="1" dirty="0" smtClean="0"/>
              <a:t>ovarian stimulation</a:t>
            </a:r>
            <a:r>
              <a:rPr lang="en-US" sz="2800" dirty="0" smtClean="0"/>
              <a:t>, ovulation triggering, all </a:t>
            </a:r>
            <a:r>
              <a:rPr lang="en-US" sz="2800" b="1" dirty="0" smtClean="0"/>
              <a:t>ART procedures</a:t>
            </a:r>
            <a:r>
              <a:rPr lang="en-US" sz="2800" dirty="0" smtClean="0"/>
              <a:t>, uterine transplantation and intra-uterine, </a:t>
            </a:r>
            <a:r>
              <a:rPr lang="en-US" sz="2800" dirty="0" err="1" smtClean="0"/>
              <a:t>intracervical</a:t>
            </a:r>
            <a:r>
              <a:rPr lang="en-US" sz="2800" dirty="0" smtClean="0"/>
              <a:t> and intravaginal </a:t>
            </a:r>
            <a:r>
              <a:rPr lang="en-US" sz="2800" b="1" dirty="0" smtClean="0"/>
              <a:t>insemination</a:t>
            </a:r>
            <a:r>
              <a:rPr lang="en-US" sz="2800" dirty="0" smtClean="0"/>
              <a:t> </a:t>
            </a:r>
            <a:r>
              <a:rPr lang="en-US" sz="2800" b="1" dirty="0" smtClean="0"/>
              <a:t>with semen of husband/partner or donor</a:t>
            </a:r>
            <a:r>
              <a:rPr lang="en-US" sz="2800" dirty="0" smtClean="0"/>
              <a:t>.</a:t>
            </a:r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329529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143000"/>
          </a:xfrm>
        </p:spPr>
        <p:txBody>
          <a:bodyPr>
            <a:normAutofit/>
          </a:bodyPr>
          <a:lstStyle/>
          <a:p>
            <a:pPr lvl="0"/>
            <a:r>
              <a:rPr lang="hr-HR" dirty="0" smtClean="0"/>
              <a:t>EU TISSUES and CELLS DIRECTIVES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2060848"/>
            <a:ext cx="7632848" cy="4137323"/>
          </a:xfrm>
        </p:spPr>
        <p:txBody>
          <a:bodyPr/>
          <a:lstStyle/>
          <a:p>
            <a:pPr marL="0" lvl="0" indent="0" eaLnBrk="0" fontAlgn="base" hangingPunct="0">
              <a:spcAft>
                <a:spcPct val="0"/>
              </a:spcAft>
              <a:buNone/>
              <a:defRPr/>
            </a:pPr>
            <a:endParaRPr lang="hr-HR" dirty="0" smtClean="0"/>
          </a:p>
          <a:p>
            <a:pPr marL="0" lvl="0" indent="0" eaLnBrk="0" fontAlgn="base" hangingPunct="0">
              <a:spcAft>
                <a:spcPct val="0"/>
              </a:spcAft>
              <a:buNone/>
              <a:defRPr/>
            </a:pPr>
            <a:r>
              <a:rPr lang="en-US" dirty="0" smtClean="0"/>
              <a:t>Professional </a:t>
            </a:r>
            <a:r>
              <a:rPr lang="en-US" dirty="0"/>
              <a:t>and technical requirements</a:t>
            </a:r>
          </a:p>
          <a:p>
            <a:pPr marL="0" lvl="0" indent="0" eaLnBrk="0" fontAlgn="base" hangingPunct="0">
              <a:spcAft>
                <a:spcPct val="0"/>
              </a:spcAft>
              <a:buNone/>
              <a:defRPr/>
            </a:pPr>
            <a:endParaRPr lang="en-US" dirty="0"/>
          </a:p>
          <a:p>
            <a:pPr marL="0" lvl="0" indent="0" eaLnBrk="0" fontAlgn="base" hangingPunct="0">
              <a:spcAft>
                <a:spcPct val="0"/>
              </a:spcAft>
              <a:buNone/>
              <a:defRPr/>
            </a:pPr>
            <a:r>
              <a:rPr lang="en-US" dirty="0"/>
              <a:t>Exceptionally ethical issues</a:t>
            </a:r>
          </a:p>
          <a:p>
            <a:pPr marL="0" lvl="0" indent="0" eaLnBrk="0" fontAlgn="base" hangingPunct="0">
              <a:spcAft>
                <a:spcPct val="0"/>
              </a:spcAft>
              <a:buNone/>
              <a:defRPr/>
            </a:pPr>
            <a:endParaRPr lang="en-US" dirty="0"/>
          </a:p>
          <a:p>
            <a:pPr marL="0" lvl="0" indent="0" eaLnBrk="0" fontAlgn="base" hangingPunct="0">
              <a:spcAft>
                <a:spcPct val="0"/>
              </a:spcAft>
              <a:buNone/>
              <a:defRPr/>
            </a:pPr>
            <a:r>
              <a:rPr lang="en-US" dirty="0"/>
              <a:t>Significant freedom of transposition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132199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Principles governing tissues and cells donation (Article 12)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b="1" dirty="0"/>
              <a:t>Voluntary and unpaid donation </a:t>
            </a:r>
            <a:r>
              <a:rPr lang="en-US" dirty="0" smtClean="0"/>
              <a:t>(</a:t>
            </a:r>
            <a:r>
              <a:rPr lang="hr-HR" dirty="0" smtClean="0"/>
              <a:t>c</a:t>
            </a:r>
            <a:r>
              <a:rPr lang="en-US" dirty="0" err="1" smtClean="0"/>
              <a:t>ompensation</a:t>
            </a:r>
            <a:r>
              <a:rPr lang="en-US" dirty="0" smtClean="0"/>
              <a:t> </a:t>
            </a:r>
            <a:r>
              <a:rPr lang="en-US" dirty="0"/>
              <a:t>limited to reimbursing the expenses and inconveniences related to the donation)</a:t>
            </a:r>
          </a:p>
          <a:p>
            <a:pPr algn="just"/>
            <a:r>
              <a:rPr lang="hr-HR" dirty="0"/>
              <a:t>promotion and publicity </a:t>
            </a:r>
            <a:r>
              <a:rPr lang="hr-HR" dirty="0" smtClean="0"/>
              <a:t>activities</a:t>
            </a:r>
          </a:p>
          <a:p>
            <a:pPr lvl="1" algn="just"/>
            <a:r>
              <a:rPr lang="hr-HR" dirty="0"/>
              <a:t>s</a:t>
            </a:r>
            <a:r>
              <a:rPr lang="hr-HR" dirty="0" smtClean="0"/>
              <a:t>hall </a:t>
            </a:r>
            <a:r>
              <a:rPr lang="en-US" dirty="0" smtClean="0"/>
              <a:t>comply </a:t>
            </a:r>
            <a:r>
              <a:rPr lang="en-US" dirty="0"/>
              <a:t>with </a:t>
            </a:r>
            <a:r>
              <a:rPr lang="en-US" dirty="0" smtClean="0"/>
              <a:t>guidelines </a:t>
            </a:r>
            <a:r>
              <a:rPr lang="en-US" dirty="0"/>
              <a:t>or legislative provisions </a:t>
            </a:r>
            <a:r>
              <a:rPr lang="hr-HR" dirty="0" smtClean="0"/>
              <a:t>of MS</a:t>
            </a:r>
          </a:p>
          <a:p>
            <a:pPr lvl="1" algn="just"/>
            <a:r>
              <a:rPr lang="hr-HR" dirty="0"/>
              <a:t>p</a:t>
            </a:r>
            <a:r>
              <a:rPr lang="hr-HR" dirty="0" smtClean="0"/>
              <a:t>rovisions  </a:t>
            </a:r>
            <a:r>
              <a:rPr lang="en-US" dirty="0" smtClean="0"/>
              <a:t>shall </a:t>
            </a:r>
            <a:r>
              <a:rPr lang="en-US" dirty="0"/>
              <a:t>include appropriate restrictions or prohibitions on advertising the need for, or availability of, human tissues and cells with a view to offering or seeking financial gain or comparable advantage</a:t>
            </a:r>
            <a:endParaRPr lang="hr-HR" dirty="0" smtClean="0"/>
          </a:p>
          <a:p>
            <a:pPr algn="just"/>
            <a:r>
              <a:rPr lang="en-US" dirty="0" smtClean="0"/>
              <a:t>Member </a:t>
            </a:r>
            <a:r>
              <a:rPr lang="en-US" dirty="0"/>
              <a:t>States submit reports to the Commission by April 2006 and every two years thereafter</a:t>
            </a:r>
          </a:p>
        </p:txBody>
      </p:sp>
    </p:spTree>
    <p:extLst>
      <p:ext uri="{BB962C8B-B14F-4D97-AF65-F5344CB8AC3E}">
        <p14:creationId xmlns:p14="http://schemas.microsoft.com/office/powerpoint/2010/main" val="3571455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hr-HR" dirty="0" smtClean="0"/>
              <a:t>Users of the MAR 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352928" cy="518457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hr-HR" sz="3500" dirty="0" smtClean="0"/>
              <a:t>Options:</a:t>
            </a:r>
          </a:p>
          <a:p>
            <a:pPr marL="0" indent="0">
              <a:buNone/>
            </a:pPr>
            <a:endParaRPr lang="hr-HR" dirty="0" smtClean="0"/>
          </a:p>
          <a:p>
            <a:r>
              <a:rPr lang="en-GB" dirty="0" smtClean="0"/>
              <a:t>single woman </a:t>
            </a:r>
            <a:endParaRPr lang="hr-HR" dirty="0" smtClean="0"/>
          </a:p>
          <a:p>
            <a:r>
              <a:rPr lang="hr-HR" dirty="0"/>
              <a:t>s</a:t>
            </a:r>
            <a:r>
              <a:rPr lang="hr-HR" dirty="0" smtClean="0"/>
              <a:t>ingle man</a:t>
            </a:r>
          </a:p>
          <a:p>
            <a:r>
              <a:rPr lang="en-GB" dirty="0" smtClean="0"/>
              <a:t>married couples</a:t>
            </a:r>
            <a:endParaRPr lang="hr-HR" dirty="0" smtClean="0"/>
          </a:p>
          <a:p>
            <a:r>
              <a:rPr lang="en-GB" dirty="0" smtClean="0"/>
              <a:t>unmarried couples</a:t>
            </a:r>
            <a:endParaRPr lang="hr-HR" dirty="0" smtClean="0"/>
          </a:p>
          <a:p>
            <a:r>
              <a:rPr lang="hr-HR" dirty="0"/>
              <a:t>h</a:t>
            </a:r>
            <a:r>
              <a:rPr lang="hr-HR" dirty="0" smtClean="0"/>
              <a:t>eterosexual couples</a:t>
            </a:r>
          </a:p>
          <a:p>
            <a:r>
              <a:rPr lang="hr-HR" dirty="0"/>
              <a:t>h</a:t>
            </a:r>
            <a:r>
              <a:rPr lang="hr-HR" dirty="0" smtClean="0"/>
              <a:t>omosexual couples</a:t>
            </a:r>
          </a:p>
          <a:p>
            <a:r>
              <a:rPr lang="hr-HR" dirty="0"/>
              <a:t>m</a:t>
            </a:r>
            <a:r>
              <a:rPr lang="hr-HR" dirty="0" smtClean="0"/>
              <a:t>edical indications - infertile people</a:t>
            </a:r>
          </a:p>
          <a:p>
            <a:pPr marL="2743200" lvl="6" indent="0">
              <a:buNone/>
            </a:pPr>
            <a:r>
              <a:rPr lang="hr-HR" dirty="0"/>
              <a:t> </a:t>
            </a:r>
            <a:r>
              <a:rPr lang="hr-HR" dirty="0" smtClean="0"/>
              <a:t>    </a:t>
            </a:r>
            <a:r>
              <a:rPr lang="hr-HR" sz="3100" dirty="0" smtClean="0"/>
              <a:t>- fertility preservation</a:t>
            </a:r>
          </a:p>
          <a:p>
            <a:r>
              <a:rPr lang="hr-HR" b="1" dirty="0"/>
              <a:t>s</a:t>
            </a:r>
            <a:r>
              <a:rPr lang="hr-HR" b="1" dirty="0" smtClean="0"/>
              <a:t>ocial indications (limitations ? age, health status....)</a:t>
            </a:r>
          </a:p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932788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dirty="0" smtClean="0"/>
              <a:t>  Users </a:t>
            </a:r>
            <a:r>
              <a:rPr lang="hr-HR" dirty="0"/>
              <a:t>of the MAR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916832"/>
            <a:ext cx="7344816" cy="3845024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Options: </a:t>
            </a:r>
          </a:p>
          <a:p>
            <a:endParaRPr lang="hr-HR" dirty="0"/>
          </a:p>
          <a:p>
            <a:r>
              <a:rPr lang="hr-HR" dirty="0" smtClean="0"/>
              <a:t>Residents</a:t>
            </a:r>
          </a:p>
          <a:p>
            <a:pPr marL="0" indent="0">
              <a:buNone/>
            </a:pPr>
            <a:endParaRPr lang="hr-HR" dirty="0" smtClean="0"/>
          </a:p>
          <a:p>
            <a:r>
              <a:rPr lang="hr-HR" dirty="0" smtClean="0"/>
              <a:t>Foreigners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508265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Gestational carrier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 smtClean="0"/>
              <a:t>Options:</a:t>
            </a:r>
            <a:endParaRPr lang="hr-HR" dirty="0" smtClean="0"/>
          </a:p>
          <a:p>
            <a:pPr marL="0" indent="0">
              <a:buNone/>
            </a:pPr>
            <a:endParaRPr lang="hr-HR" dirty="0" smtClean="0"/>
          </a:p>
          <a:p>
            <a:r>
              <a:rPr lang="en-GB" dirty="0" smtClean="0"/>
              <a:t>both </a:t>
            </a:r>
            <a:r>
              <a:rPr lang="en-GB" dirty="0"/>
              <a:t>intended parents are genetically related to the </a:t>
            </a:r>
            <a:r>
              <a:rPr lang="en-GB" dirty="0" smtClean="0"/>
              <a:t>child</a:t>
            </a:r>
            <a:endParaRPr lang="hr-HR" dirty="0" smtClean="0"/>
          </a:p>
          <a:p>
            <a:pPr marL="0" indent="0">
              <a:buNone/>
            </a:pPr>
            <a:endParaRPr lang="hr-HR" dirty="0"/>
          </a:p>
          <a:p>
            <a:pPr lvl="0"/>
            <a:r>
              <a:rPr lang="hr-HR" dirty="0"/>
              <a:t>o</a:t>
            </a:r>
            <a:r>
              <a:rPr lang="en-GB" dirty="0" smtClean="0"/>
              <a:t>ne</a:t>
            </a:r>
            <a:r>
              <a:rPr lang="hr-HR" dirty="0" smtClean="0"/>
              <a:t> </a:t>
            </a:r>
            <a:r>
              <a:rPr lang="en-GB" dirty="0" smtClean="0"/>
              <a:t>(male</a:t>
            </a:r>
            <a:r>
              <a:rPr lang="hr-HR" dirty="0" smtClean="0"/>
              <a:t> or female</a:t>
            </a:r>
            <a:r>
              <a:rPr lang="en-GB" dirty="0" smtClean="0"/>
              <a:t>) intended parent is genetically related to the child </a:t>
            </a:r>
            <a:endParaRPr lang="hr-HR" dirty="0" smtClean="0"/>
          </a:p>
          <a:p>
            <a:pPr marL="0" lvl="0" indent="0">
              <a:buNone/>
            </a:pPr>
            <a:endParaRPr lang="hr-HR" dirty="0" smtClean="0"/>
          </a:p>
          <a:p>
            <a:pPr lvl="0"/>
            <a:r>
              <a:rPr lang="en-GB" dirty="0" smtClean="0"/>
              <a:t>no intended parent is genetically related to the child </a:t>
            </a:r>
            <a:endParaRPr lang="hr-HR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4217171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dirty="0"/>
              <a:t>D</a:t>
            </a:r>
            <a:r>
              <a:rPr lang="en-US" dirty="0" err="1" smtClean="0"/>
              <a:t>onation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968552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AutoNum type="alphaUcParenR"/>
            </a:pPr>
            <a:r>
              <a:rPr lang="hr-HR" dirty="0" smtClean="0"/>
              <a:t>Partner-donation</a:t>
            </a:r>
          </a:p>
          <a:p>
            <a:pPr marL="0" indent="0">
              <a:buNone/>
            </a:pPr>
            <a:r>
              <a:rPr lang="en-US" dirty="0" smtClean="0"/>
              <a:t>means the donation of reproductive cells between a man and a woman who declare that they have an intimate physical relationship</a:t>
            </a:r>
            <a:r>
              <a:rPr lang="hr-HR" dirty="0" smtClean="0"/>
              <a:t> (Directive 2006/17)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/>
              <a:t>B</a:t>
            </a:r>
            <a:r>
              <a:rPr lang="hr-HR" dirty="0" smtClean="0"/>
              <a:t>) Non-partner donation</a:t>
            </a:r>
          </a:p>
          <a:p>
            <a:pPr marL="0" indent="0">
              <a:buNone/>
            </a:pPr>
            <a:r>
              <a:rPr lang="en-US" dirty="0" smtClean="0"/>
              <a:t>donation of reproductive cells</a:t>
            </a:r>
            <a:r>
              <a:rPr lang="hr-HR" dirty="0" smtClean="0"/>
              <a:t>: </a:t>
            </a:r>
          </a:p>
          <a:p>
            <a:pPr marL="0" indent="0">
              <a:buNone/>
            </a:pPr>
            <a:r>
              <a:rPr lang="hr-HR" dirty="0" smtClean="0"/>
              <a:t>Options:</a:t>
            </a:r>
          </a:p>
          <a:p>
            <a:pPr marL="400050" lvl="1" indent="0">
              <a:buNone/>
            </a:pPr>
            <a:r>
              <a:rPr lang="hr-HR" dirty="0" smtClean="0"/>
              <a:t>-     MAR from donated oocytes </a:t>
            </a:r>
          </a:p>
          <a:p>
            <a:pPr marL="857250" lvl="1" indent="-457200">
              <a:buFontTx/>
              <a:buChar char="-"/>
            </a:pPr>
            <a:r>
              <a:rPr lang="hr-HR" dirty="0"/>
              <a:t>MAR from donated </a:t>
            </a:r>
            <a:r>
              <a:rPr lang="hr-HR" dirty="0" smtClean="0"/>
              <a:t>sperm</a:t>
            </a:r>
          </a:p>
          <a:p>
            <a:pPr marL="857250" lvl="1" indent="-457200">
              <a:buFontTx/>
              <a:buChar char="-"/>
            </a:pPr>
            <a:r>
              <a:rPr lang="hr-HR" dirty="0"/>
              <a:t>MAR from donated </a:t>
            </a:r>
            <a:r>
              <a:rPr lang="hr-HR" dirty="0" smtClean="0"/>
              <a:t>oocyte AND sperm (no potential parent is genetically related to the child)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4079108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dirty="0" smtClean="0"/>
              <a:t>F</a:t>
            </a:r>
            <a:r>
              <a:rPr lang="en-GB" dirty="0" err="1" smtClean="0"/>
              <a:t>ertility</a:t>
            </a:r>
            <a:r>
              <a:rPr lang="en-GB" dirty="0" smtClean="0"/>
              <a:t> preservation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hr-HR" dirty="0" smtClean="0"/>
              <a:t>A) F</a:t>
            </a:r>
            <a:r>
              <a:rPr lang="en-GB" dirty="0" err="1" smtClean="0"/>
              <a:t>ertility</a:t>
            </a:r>
            <a:r>
              <a:rPr lang="en-GB" dirty="0" smtClean="0"/>
              <a:t> preservation </a:t>
            </a:r>
            <a:r>
              <a:rPr lang="hr-HR" dirty="0" smtClean="0"/>
              <a:t>due to</a:t>
            </a:r>
            <a:r>
              <a:rPr lang="en-GB" dirty="0" smtClean="0"/>
              <a:t> medical indications</a:t>
            </a:r>
            <a:endParaRPr lang="hr-HR" dirty="0" smtClean="0"/>
          </a:p>
          <a:p>
            <a:pPr marL="457200" lvl="1" indent="0">
              <a:buNone/>
            </a:pPr>
            <a:r>
              <a:rPr lang="hr-HR" dirty="0" smtClean="0"/>
              <a:t>-advocating-dissemination of information</a:t>
            </a:r>
            <a:endParaRPr lang="hr-HR" dirty="0"/>
          </a:p>
          <a:p>
            <a:pPr marL="457200" lvl="1" indent="0">
              <a:buNone/>
            </a:pPr>
            <a:endParaRPr lang="hr-HR" dirty="0" smtClean="0"/>
          </a:p>
          <a:p>
            <a:pPr marL="457200" lvl="1" indent="0">
              <a:buNone/>
            </a:pPr>
            <a:r>
              <a:rPr lang="hr-HR" dirty="0" smtClean="0"/>
              <a:t>B) F</a:t>
            </a:r>
            <a:r>
              <a:rPr lang="en-GB" dirty="0" err="1" smtClean="0"/>
              <a:t>ertility</a:t>
            </a:r>
            <a:r>
              <a:rPr lang="en-GB" dirty="0" smtClean="0"/>
              <a:t> preservation </a:t>
            </a:r>
            <a:r>
              <a:rPr lang="hr-HR" dirty="0" smtClean="0"/>
              <a:t>due to</a:t>
            </a:r>
            <a:r>
              <a:rPr lang="en-GB" dirty="0" smtClean="0"/>
              <a:t> social  </a:t>
            </a:r>
            <a:r>
              <a:rPr lang="hr-HR" dirty="0" smtClean="0"/>
              <a:t>reasons</a:t>
            </a:r>
          </a:p>
          <a:p>
            <a:pPr marL="914400" lvl="2" indent="0">
              <a:buNone/>
            </a:pPr>
            <a:r>
              <a:rPr lang="hr-HR" sz="2800" dirty="0" smtClean="0"/>
              <a:t>-any limits - age, health status.....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5492211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438</TotalTime>
  <Words>448</Words>
  <Application>Microsoft Office PowerPoint</Application>
  <PresentationFormat>On-screen Show (4:3)</PresentationFormat>
  <Paragraphs>74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Medically assisted reproduction (MAR) The International Glossary on Infertility and Fertility Care, 2017 definition</vt:lpstr>
      <vt:lpstr>EU TISSUES and CELLS DIRECTIVES</vt:lpstr>
      <vt:lpstr>Principles governing tissues and cells donation (Article 12)</vt:lpstr>
      <vt:lpstr>Users of the MAR </vt:lpstr>
      <vt:lpstr>  Users of the MAR </vt:lpstr>
      <vt:lpstr>Gestational carrier</vt:lpstr>
      <vt:lpstr>Donation</vt:lpstr>
      <vt:lpstr>Fertility preservation</vt:lpstr>
      <vt:lpstr>Task of the Committee</vt:lpstr>
      <vt:lpstr>Thank you for the participation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 law</dc:title>
  <dc:creator>BM</dc:creator>
  <cp:lastModifiedBy>Natia Nogaideli</cp:lastModifiedBy>
  <cp:revision>37</cp:revision>
  <cp:lastPrinted>2019-11-08T11:58:40Z</cp:lastPrinted>
  <dcterms:created xsi:type="dcterms:W3CDTF">2019-09-29T16:48:11Z</dcterms:created>
  <dcterms:modified xsi:type="dcterms:W3CDTF">2019-11-14T14:30:22Z</dcterms:modified>
</cp:coreProperties>
</file>